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v0p0/Ii6Ldbw7jcwMfUDbapJ3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F65F3B-D740-40EC-9E67-AC4DAA53DFE7}">
  <a:tblStyle styleId="{66F65F3B-D740-40EC-9E67-AC4DAA53DFE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F1FA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7F1FA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5482E05-9B0E-431F-9353-EF9BFC43C3E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  <a:fill>
          <a:solidFill>
            <a:srgbClr val="CACACA"/>
          </a:solidFill>
        </a:fill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  <a:fill>
          <a:solidFill>
            <a:srgbClr val="E6E6E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CB0A3B4-108F-4234-B1E3-32BA1FDF734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333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template for students to design a field trip to a location for other students to view. Includes directions to the student of what to include on each slide and what content should be considered. </a:t>
            </a:r>
            <a:endParaRPr/>
          </a:p>
        </p:txBody>
      </p:sp>
      <p:sp>
        <p:nvSpPr>
          <p:cNvPr id="304" name="Google Shape;3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25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18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352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56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193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77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812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03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49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07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27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88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25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ejen fizikal- bunyi bising, getaran,sinaran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mekanikal - lantai licin, tiada pelindung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biologi - virus, kulat,parasit,serangga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tekanan - psikologi. kebosanan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chemical- habuk, gas, wap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kekurangan prinsip ergonomik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-fizikal berlebihan, berdiri berlebihan, pergerakan tidak betul, mengangkat beban berat.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39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612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076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08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3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0629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59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6833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98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61"/>
          <p:cNvSpPr txBox="1">
            <a:spLocks noGrp="1"/>
          </p:cNvSpPr>
          <p:nvPr>
            <p:ph type="body" idx="1"/>
          </p:nvPr>
        </p:nvSpPr>
        <p:spPr>
          <a:xfrm>
            <a:off x="10165359" y="599983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1"/>
          <p:cNvSpPr txBox="1">
            <a:spLocks noGrp="1"/>
          </p:cNvSpPr>
          <p:nvPr>
            <p:ph type="body" idx="2"/>
          </p:nvPr>
        </p:nvSpPr>
        <p:spPr>
          <a:xfrm>
            <a:off x="10805594" y="1242501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1"/>
          <p:cNvSpPr txBox="1">
            <a:spLocks noGrp="1"/>
          </p:cNvSpPr>
          <p:nvPr>
            <p:ph type="body" idx="3"/>
          </p:nvPr>
        </p:nvSpPr>
        <p:spPr>
          <a:xfrm>
            <a:off x="10165359" y="1885019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1"/>
          <p:cNvSpPr txBox="1">
            <a:spLocks noGrp="1"/>
          </p:cNvSpPr>
          <p:nvPr>
            <p:ph type="body" idx="4"/>
          </p:nvPr>
        </p:nvSpPr>
        <p:spPr>
          <a:xfrm>
            <a:off x="9527184" y="1238157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61"/>
          <p:cNvSpPr txBox="1">
            <a:spLocks noGrp="1"/>
          </p:cNvSpPr>
          <p:nvPr>
            <p:ph type="ctrTitle"/>
          </p:nvPr>
        </p:nvSpPr>
        <p:spPr>
          <a:xfrm>
            <a:off x="4311650" y="1512376"/>
            <a:ext cx="3568700" cy="18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1"/>
          <p:cNvSpPr txBox="1">
            <a:spLocks noGrp="1"/>
          </p:cNvSpPr>
          <p:nvPr>
            <p:ph type="subTitle" idx="5"/>
          </p:nvPr>
        </p:nvSpPr>
        <p:spPr>
          <a:xfrm>
            <a:off x="4311650" y="3322319"/>
            <a:ext cx="3568700" cy="20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02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Three Images">
  <p:cSld name="Title, Subtitle, and Three Images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>
            <a:spLocks noGrp="1"/>
          </p:cNvSpPr>
          <p:nvPr>
            <p:ph type="pic" idx="2"/>
          </p:nvPr>
        </p:nvSpPr>
        <p:spPr>
          <a:xfrm>
            <a:off x="823479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62"/>
          <p:cNvSpPr>
            <a:spLocks noGrp="1"/>
          </p:cNvSpPr>
          <p:nvPr>
            <p:ph type="pic" idx="3"/>
          </p:nvPr>
        </p:nvSpPr>
        <p:spPr>
          <a:xfrm>
            <a:off x="8488521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2"/>
          <p:cNvSpPr txBox="1">
            <a:spLocks noGrp="1"/>
          </p:cNvSpPr>
          <p:nvPr>
            <p:ph type="dt" idx="10"/>
          </p:nvPr>
        </p:nvSpPr>
        <p:spPr>
          <a:xfrm>
            <a:off x="838530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ftr" idx="11"/>
          </p:nvPr>
        </p:nvSpPr>
        <p:spPr>
          <a:xfrm>
            <a:off x="807720" y="6238816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2"/>
          <p:cNvSpPr txBox="1">
            <a:spLocks noGrp="1"/>
          </p:cNvSpPr>
          <p:nvPr>
            <p:ph type="sldNum" idx="12"/>
          </p:nvPr>
        </p:nvSpPr>
        <p:spPr>
          <a:xfrm>
            <a:off x="11322802" y="621792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62"/>
          <p:cNvSpPr txBox="1">
            <a:spLocks noGrp="1"/>
          </p:cNvSpPr>
          <p:nvPr>
            <p:ph type="title"/>
          </p:nvPr>
        </p:nvSpPr>
        <p:spPr>
          <a:xfrm>
            <a:off x="807747" y="289559"/>
            <a:ext cx="10564350" cy="112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2"/>
          <p:cNvSpPr>
            <a:spLocks noGrp="1"/>
          </p:cNvSpPr>
          <p:nvPr>
            <p:ph type="pic" idx="4"/>
          </p:nvPr>
        </p:nvSpPr>
        <p:spPr>
          <a:xfrm>
            <a:off x="4656000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62"/>
          <p:cNvSpPr txBox="1">
            <a:spLocks noGrp="1"/>
          </p:cNvSpPr>
          <p:nvPr>
            <p:ph type="body" idx="1"/>
          </p:nvPr>
        </p:nvSpPr>
        <p:spPr>
          <a:xfrm>
            <a:off x="807720" y="1493521"/>
            <a:ext cx="10561319" cy="112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16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688624" y="594360"/>
            <a:ext cx="10893775" cy="196215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D3A"/>
              </a:buClr>
              <a:buSzPts val="4000"/>
              <a:buFont typeface="Calibri"/>
              <a:buNone/>
              <a:defRPr sz="4000" cap="none">
                <a:solidFill>
                  <a:srgbClr val="192D3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1"/>
          </p:nvPr>
        </p:nvSpPr>
        <p:spPr>
          <a:xfrm>
            <a:off x="699108" y="2084071"/>
            <a:ext cx="10883292" cy="350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192D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192D3A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192D3A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192D3A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192D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dt" idx="10"/>
          </p:nvPr>
        </p:nvSpPr>
        <p:spPr>
          <a:xfrm>
            <a:off x="7256090" y="6234888"/>
            <a:ext cx="2025832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2D3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ftr" idx="11"/>
          </p:nvPr>
        </p:nvSpPr>
        <p:spPr>
          <a:xfrm>
            <a:off x="2895599" y="6238816"/>
            <a:ext cx="4229101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2D3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8916161" y="5804577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2D3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4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5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3"/>
          <p:cNvSpPr txBox="1">
            <a:spLocks noGrp="1"/>
          </p:cNvSpPr>
          <p:nvPr>
            <p:ph type="title"/>
          </p:nvPr>
        </p:nvSpPr>
        <p:spPr>
          <a:xfrm>
            <a:off x="4175220" y="3508040"/>
            <a:ext cx="384156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3"/>
          <p:cNvSpPr txBox="1">
            <a:spLocks noGrp="1"/>
          </p:cNvSpPr>
          <p:nvPr>
            <p:ph type="body" idx="1"/>
          </p:nvPr>
        </p:nvSpPr>
        <p:spPr>
          <a:xfrm>
            <a:off x="8404860" y="1005840"/>
            <a:ext cx="34975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5" name="Google Shape;265;p63"/>
          <p:cNvSpPr txBox="1">
            <a:spLocks noGrp="1"/>
          </p:cNvSpPr>
          <p:nvPr>
            <p:ph type="dt" idx="10"/>
          </p:nvPr>
        </p:nvSpPr>
        <p:spPr>
          <a:xfrm>
            <a:off x="8629149" y="625405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3"/>
          <p:cNvSpPr txBox="1">
            <a:spLocks noGrp="1"/>
          </p:cNvSpPr>
          <p:nvPr>
            <p:ph type="ftr" idx="11"/>
          </p:nvPr>
        </p:nvSpPr>
        <p:spPr>
          <a:xfrm>
            <a:off x="30175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3"/>
          <p:cNvSpPr txBox="1">
            <a:spLocks noGrp="1"/>
          </p:cNvSpPr>
          <p:nvPr>
            <p:ph type="sldNum" idx="12"/>
          </p:nvPr>
        </p:nvSpPr>
        <p:spPr>
          <a:xfrm>
            <a:off x="11566642" y="623316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63"/>
          <p:cNvSpPr txBox="1">
            <a:spLocks noGrp="1"/>
          </p:cNvSpPr>
          <p:nvPr>
            <p:ph type="body" idx="2"/>
          </p:nvPr>
        </p:nvSpPr>
        <p:spPr>
          <a:xfrm>
            <a:off x="293917" y="996684"/>
            <a:ext cx="34975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6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64"/>
          <p:cNvSpPr txBox="1">
            <a:spLocks noGrp="1"/>
          </p:cNvSpPr>
          <p:nvPr>
            <p:ph type="title"/>
          </p:nvPr>
        </p:nvSpPr>
        <p:spPr>
          <a:xfrm>
            <a:off x="3744516" y="1127369"/>
            <a:ext cx="470308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4"/>
          <p:cNvSpPr txBox="1">
            <a:spLocks noGrp="1"/>
          </p:cNvSpPr>
          <p:nvPr>
            <p:ph type="body" idx="1"/>
          </p:nvPr>
        </p:nvSpPr>
        <p:spPr>
          <a:xfrm>
            <a:off x="3744516" y="2263081"/>
            <a:ext cx="4702968" cy="390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86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1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"/>
          <p:cNvSpPr/>
          <p:nvPr/>
        </p:nvSpPr>
        <p:spPr>
          <a:xfrm>
            <a:off x="240664" y="305435"/>
            <a:ext cx="11619239" cy="624649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"/>
          <p:cNvSpPr txBox="1">
            <a:spLocks noGrp="1"/>
          </p:cNvSpPr>
          <p:nvPr>
            <p:ph type="ctrTitle"/>
          </p:nvPr>
        </p:nvSpPr>
        <p:spPr>
          <a:xfrm>
            <a:off x="241299" y="304800"/>
            <a:ext cx="11202469" cy="494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5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NADOPOD</a:t>
            </a:r>
            <a:br>
              <a:rPr lang="en-US" sz="60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"/>
          <p:cNvSpPr/>
          <p:nvPr/>
        </p:nvSpPr>
        <p:spPr>
          <a:xfrm>
            <a:off x="914400" y="4585970"/>
            <a:ext cx="3707765" cy="132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045" y="0"/>
            <a:ext cx="8091170" cy="681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 txBox="1">
            <a:spLocks noGrp="1"/>
          </p:cNvSpPr>
          <p:nvPr>
            <p:ph idx="1"/>
          </p:nvPr>
        </p:nvSpPr>
        <p:spPr>
          <a:xfrm>
            <a:off x="838200" y="705485"/>
            <a:ext cx="9337040" cy="547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rPr lang="en-US" b="1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PROSEDUR NOTIFIKASI</a:t>
            </a:r>
            <a:endParaRPr b="1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rabicPeriod"/>
            </a:pP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/PPP/</a:t>
            </a:r>
            <a:r>
              <a:rPr lang="en-US" dirty="0" err="1"/>
              <a:t>Jururawat</a:t>
            </a:r>
            <a:r>
              <a:rPr lang="en-US" dirty="0"/>
              <a:t> </a:t>
            </a:r>
            <a:r>
              <a:rPr lang="en-US" dirty="0" err="1"/>
              <a:t>mestilah</a:t>
            </a:r>
            <a:r>
              <a:rPr lang="en-US" dirty="0"/>
              <a:t> :-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980" marR="0" lvl="0" indent="-5321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✔"/>
            </a:pP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WEHU yang </a:t>
            </a:r>
            <a:r>
              <a:rPr lang="en-US" dirty="0" err="1"/>
              <a:t>berkaitan</a:t>
            </a:r>
            <a:r>
              <a:rPr lang="en-US" dirty="0"/>
              <a:t>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980" marR="0" lvl="0" indent="-5321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✔"/>
            </a:pPr>
            <a:r>
              <a:rPr lang="en-US" dirty="0" err="1"/>
              <a:t>Hantar</a:t>
            </a:r>
            <a:r>
              <a:rPr lang="en-US" dirty="0"/>
              <a:t> 1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WEHU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KPP(KPAS)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UKKP  </a:t>
            </a:r>
            <a:r>
              <a:rPr lang="en-US" dirty="0" err="1"/>
              <a:t>Perubatan</a:t>
            </a:r>
            <a:r>
              <a:rPr lang="en-US" dirty="0"/>
              <a:t> JKN.</a:t>
            </a:r>
            <a:endParaRPr dirty="0"/>
          </a:p>
          <a:p>
            <a:pPr marL="982980" marR="0" lvl="0" indent="-5321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✔"/>
            </a:pP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.</a:t>
            </a:r>
            <a:br>
              <a:rPr lang="en-US" dirty="0"/>
            </a:b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rabicPeriod" startAt="2"/>
            </a:pPr>
            <a:r>
              <a:rPr lang="en-US" dirty="0"/>
              <a:t>KPP (KPAS) </a:t>
            </a:r>
            <a:r>
              <a:rPr lang="en-US" dirty="0" err="1"/>
              <a:t>Negeri</a:t>
            </a:r>
            <a:r>
              <a:rPr lang="en-US" dirty="0"/>
              <a:t> :-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980" marR="0" lvl="0" indent="-5321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✔"/>
            </a:pP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WEHU (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fotostat</a:t>
            </a:r>
            <a:r>
              <a:rPr lang="en-US" dirty="0"/>
              <a:t>).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980" marR="0" lvl="0" indent="-5321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✔"/>
            </a:pPr>
            <a:r>
              <a:rPr lang="en-US" dirty="0" err="1"/>
              <a:t>Hantar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:-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-541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lphaLcPeriod"/>
            </a:pPr>
            <a:r>
              <a:rPr lang="en-US" dirty="0"/>
              <a:t>KPAS KKM 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-541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lphaLcPeriod"/>
            </a:pPr>
            <a:r>
              <a:rPr lang="en-US" dirty="0"/>
              <a:t>KP DOSH.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-541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lphaLcPeriod"/>
            </a:pP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Pelesenan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Perosak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(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Perosak</a:t>
            </a:r>
            <a:r>
              <a:rPr lang="en-US" dirty="0"/>
              <a:t> –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fotostat</a:t>
            </a:r>
            <a:r>
              <a:rPr lang="en-US" dirty="0"/>
              <a:t>).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-541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Calibri"/>
              <a:buAutoNum type="alphaLcPeriod"/>
            </a:pP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Daerah (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fotostat</a:t>
            </a:r>
            <a:r>
              <a:rPr lang="en-US" dirty="0"/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9915" y="113665"/>
            <a:ext cx="4111625" cy="664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05" y="305435"/>
            <a:ext cx="4117975" cy="6247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85897" y="19621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buClr>
                <a:schemeClr val="dk2"/>
              </a:buClr>
              <a:buSzPct val="73000"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CONTOH BORANG WEHU </a:t>
            </a:r>
            <a:endParaRPr lang="en-US" sz="1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965" y="288290"/>
            <a:ext cx="4169410" cy="628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5410" y="557530"/>
            <a:ext cx="3897630" cy="6011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85897" y="19621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buClr>
                <a:schemeClr val="dk2"/>
              </a:buClr>
              <a:buSzPct val="73000"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CONTOH BORANG WEHU </a:t>
            </a:r>
            <a:endParaRPr lang="en-US" sz="1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55" y="196215"/>
            <a:ext cx="4290060" cy="619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745" y="0"/>
            <a:ext cx="4333240" cy="6503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85897" y="19621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buClr>
                <a:schemeClr val="dk2"/>
              </a:buClr>
              <a:buSzPct val="73000"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CONTOH BORANG WEHU </a:t>
            </a:r>
            <a:endParaRPr lang="en-US" sz="1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" y="292735"/>
            <a:ext cx="4286885" cy="637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350" y="242570"/>
            <a:ext cx="3881755" cy="6421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85897" y="19621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buClr>
                <a:schemeClr val="dk2"/>
              </a:buClr>
              <a:buSzPct val="73000"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CONTOH BORANG WEHU </a:t>
            </a:r>
            <a:endParaRPr lang="en-US" sz="1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70" y="123825"/>
            <a:ext cx="4018280" cy="663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5405" y="495935"/>
            <a:ext cx="3913505" cy="6264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1015" y="123825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buClr>
                <a:schemeClr val="dk2"/>
              </a:buClr>
              <a:buSzPct val="73000"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CONTOH BORANG SIASATAN</a:t>
            </a:r>
            <a:endParaRPr lang="en-US" sz="1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6"/>
          <p:cNvSpPr/>
          <p:nvPr/>
        </p:nvSpPr>
        <p:spPr>
          <a:xfrm>
            <a:off x="2011680" y="1143017"/>
            <a:ext cx="7048501" cy="4571967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6"/>
          <p:cNvSpPr txBox="1">
            <a:spLocks noGrp="1"/>
          </p:cNvSpPr>
          <p:nvPr>
            <p:ph type="title"/>
          </p:nvPr>
        </p:nvSpPr>
        <p:spPr>
          <a:xfrm>
            <a:off x="3184388" y="2696022"/>
            <a:ext cx="470308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Terima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Kasih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33" name="Google Shape;533;p26"/>
          <p:cNvSpPr/>
          <p:nvPr/>
        </p:nvSpPr>
        <p:spPr>
          <a:xfrm>
            <a:off x="2964000" y="999300"/>
            <a:ext cx="6264000" cy="4859400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NADOPOD?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"/>
          <p:cNvSpPr txBox="1">
            <a:spLocks noGrp="1"/>
          </p:cNvSpPr>
          <p:nvPr>
            <p:ph type="body" idx="1"/>
          </p:nvPr>
        </p:nvSpPr>
        <p:spPr>
          <a:xfrm>
            <a:off x="577517" y="1493521"/>
            <a:ext cx="11040175" cy="112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99FF"/>
              </a:buClr>
              <a:buSzPts val="2000"/>
              <a:buFont typeface="Arial"/>
              <a:buNone/>
            </a:pP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OTIFICATION OF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CCIDENT,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ANGEROUS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CCURRENCE, OCCUPATIONAL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OISONING AND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CCUPATIONAL </a:t>
            </a:r>
            <a:r>
              <a:rPr lang="en-US" sz="2000" b="1" i="0" u="none" strike="noStrike">
                <a:solidFill>
                  <a:srgbClr val="3299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lang="en-US" sz="2000" b="1" i="0" u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ISEASE REGULATIONS (2004)</a:t>
            </a:r>
            <a:endParaRPr sz="2000"/>
          </a:p>
        </p:txBody>
      </p:sp>
      <p:grpSp>
        <p:nvGrpSpPr>
          <p:cNvPr id="324" name="Google Shape;324;p2"/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325" name="Google Shape;325;p2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2"/>
            <p:cNvCxnSpPr/>
            <p:nvPr/>
          </p:nvCxnSpPr>
          <p:spPr>
            <a:xfrm>
              <a:off x="4592975" y="6172201"/>
              <a:ext cx="686643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2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8" name="Google Shape;328;p2"/>
          <p:cNvGrpSpPr/>
          <p:nvPr/>
        </p:nvGrpSpPr>
        <p:grpSpPr>
          <a:xfrm rot="5400000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329" name="Google Shape;329;p2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2"/>
            <p:cNvCxnSpPr/>
            <p:nvPr/>
          </p:nvCxnSpPr>
          <p:spPr>
            <a:xfrm>
              <a:off x="4592975" y="6172201"/>
              <a:ext cx="686643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2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32" name="Google Shape;332;p2"/>
          <p:cNvCxnSpPr/>
          <p:nvPr/>
        </p:nvCxnSpPr>
        <p:spPr>
          <a:xfrm>
            <a:off x="2667000" y="1433444"/>
            <a:ext cx="6819900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33" name="Google Shape;333;p2"/>
          <p:cNvGraphicFramePr/>
          <p:nvPr/>
        </p:nvGraphicFramePr>
        <p:xfrm>
          <a:off x="801629" y="2621283"/>
          <a:ext cx="10459925" cy="3468650"/>
        </p:xfrm>
        <a:graphic>
          <a:graphicData uri="http://schemas.openxmlformats.org/drawingml/2006/table">
            <a:tbl>
              <a:tblPr firstRow="1" bandRow="1">
                <a:noFill/>
                <a:tableStyleId>{66F65F3B-D740-40EC-9E67-AC4DAA53DFE7}</a:tableStyleId>
              </a:tblPr>
              <a:tblGrid>
                <a:gridCol w="1826075"/>
                <a:gridCol w="3012700"/>
                <a:gridCol w="5621150"/>
              </a:tblGrid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N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NOTIFICATION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Pemberitahuan/ Pelaporan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ACCIDENT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Kemalangan- Jalan raya/putus jari tersepit pintu/ ambulan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DO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DANGEROUS OCCURENCE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Kejadian berbahaya- bumbung runtuh tanpa mangsa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P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POISONING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Keracunan bahan kimia/bahan berbahaya- keracunan CO dalam ambulan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OD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/>
                        <a:t>OCCUPATIONAL DISEASE</a:t>
                      </a:r>
                      <a:endParaRPr sz="20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Penyakit pekerjaan – tb, contact dermatitis, covid-19,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597185" y="457200"/>
            <a:ext cx="6217501" cy="196215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INTRODUCTION</a:t>
            </a:r>
            <a:r>
              <a:rPr lang="en-US">
                <a:solidFill>
                  <a:schemeClr val="dk1"/>
                </a:solidFill>
              </a:rPr>
              <a:t/>
            </a:r>
            <a:br>
              <a:rPr lang="en-US">
                <a:solidFill>
                  <a:schemeClr val="dk1"/>
                </a:solidFill>
              </a:rPr>
            </a:br>
            <a:r>
              <a:rPr lang="en-US" sz="1050">
                <a:solidFill>
                  <a:schemeClr val="dk1"/>
                </a:solidFill>
              </a:rPr>
              <a:t/>
            </a:r>
            <a:br>
              <a:rPr lang="en-US" sz="1050">
                <a:solidFill>
                  <a:schemeClr val="dk1"/>
                </a:solidFill>
              </a:rPr>
            </a:br>
            <a:r>
              <a:rPr lang="en-US" sz="1050">
                <a:solidFill>
                  <a:schemeClr val="dk1"/>
                </a:solidFill>
              </a:rPr>
              <a:t/>
            </a:r>
            <a:br>
              <a:rPr lang="en-US" sz="105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Regulations under Occupational Safety and Health Act 1994 (OSHA 1994)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"/>
          <p:cNvSpPr txBox="1">
            <a:spLocks noGrp="1"/>
          </p:cNvSpPr>
          <p:nvPr>
            <p:ph type="body" idx="1"/>
          </p:nvPr>
        </p:nvSpPr>
        <p:spPr>
          <a:xfrm>
            <a:off x="614779" y="2279818"/>
            <a:ext cx="6207018" cy="367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Proses notifikasi/pemberitahuan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Pelaporan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Pengumpulan data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Analisis data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Mengenal pasti risiko (HIRARC)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Penilaian risiko (HIRARC)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Kawalan Risiko (HIRARC)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Permohonan bajet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/>
              <a:t>Keselamatan bekerja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/>
          </a:p>
        </p:txBody>
      </p:sp>
      <p:grpSp>
        <p:nvGrpSpPr>
          <p:cNvPr id="341" name="Google Shape;341;p3"/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342" name="Google Shape;342;p3"/>
            <p:cNvCxnSpPr/>
            <p:nvPr/>
          </p:nvCxnSpPr>
          <p:spPr>
            <a:xfrm>
              <a:off x="4267200" y="947420"/>
              <a:ext cx="717804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3"/>
            <p:cNvCxnSpPr/>
            <p:nvPr/>
          </p:nvCxnSpPr>
          <p:spPr>
            <a:xfrm>
              <a:off x="699108" y="6172200"/>
              <a:ext cx="10728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3"/>
            <p:cNvCxnSpPr/>
            <p:nvPr/>
          </p:nvCxnSpPr>
          <p:spPr>
            <a:xfrm rot="-5400000">
              <a:off x="8799888" y="3563360"/>
              <a:ext cx="5256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5" name="Google Shape;345;p3"/>
          <p:cNvSpPr/>
          <p:nvPr/>
        </p:nvSpPr>
        <p:spPr>
          <a:xfrm>
            <a:off x="5302297" y="2501163"/>
            <a:ext cx="5099050" cy="342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Akta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Keselamatan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dan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Kesihatan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Pekerjaan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1994 (AKTA KKP 1994)</a:t>
            </a:r>
            <a:endParaRPr sz="3600" b="1" i="0" u="none" strike="noStrike" cap="none" dirty="0">
              <a:solidFill>
                <a:srgbClr val="1E442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1E442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4"/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352" name="Google Shape;352;p4"/>
            <p:cNvCxnSpPr/>
            <p:nvPr/>
          </p:nvCxnSpPr>
          <p:spPr>
            <a:xfrm>
              <a:off x="4267200" y="947420"/>
              <a:ext cx="717804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4"/>
            <p:cNvCxnSpPr/>
            <p:nvPr/>
          </p:nvCxnSpPr>
          <p:spPr>
            <a:xfrm>
              <a:off x="699108" y="6172200"/>
              <a:ext cx="10728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4" name="Google Shape;354;p4"/>
            <p:cNvCxnSpPr/>
            <p:nvPr/>
          </p:nvCxnSpPr>
          <p:spPr>
            <a:xfrm rot="-5400000">
              <a:off x="8799888" y="3563360"/>
              <a:ext cx="5256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55" name="Google Shape;35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8035" y="780415"/>
            <a:ext cx="6313805" cy="5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"/>
          <p:cNvSpPr/>
          <p:nvPr/>
        </p:nvSpPr>
        <p:spPr>
          <a:xfrm>
            <a:off x="7790815" y="2155189"/>
            <a:ext cx="3768812" cy="20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GARIS PANDUAN</a:t>
            </a:r>
            <a:endParaRPr sz="4860" b="0" i="0" u="none" strike="noStrike" cap="none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"/>
          <p:cNvSpPr txBox="1">
            <a:spLocks noGrp="1"/>
          </p:cNvSpPr>
          <p:nvPr>
            <p:ph type="title"/>
          </p:nvPr>
        </p:nvSpPr>
        <p:spPr>
          <a:xfrm>
            <a:off x="596900" y="457200"/>
            <a:ext cx="10124440" cy="169735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FF00"/>
                </a:solidFill>
                <a:highlight>
                  <a:srgbClr val="000080"/>
                </a:highlight>
              </a:rPr>
              <a:t>GARISPANDUAN NOTIFIKASI KEMALANGAN, KEJADIAN BERBAHAYA, KERACUNAN PEKERJAAN &amp; PENYAKIT PEKERJAAN (NADOPOD)</a:t>
            </a:r>
            <a:r>
              <a:rPr lang="en-US" sz="1050">
                <a:solidFill>
                  <a:schemeClr val="dk1"/>
                </a:solidFill>
              </a:rPr>
              <a:t/>
            </a:r>
            <a:br>
              <a:rPr lang="en-US" sz="1050">
                <a:solidFill>
                  <a:schemeClr val="dk1"/>
                </a:solidFill>
              </a:rPr>
            </a:br>
            <a:r>
              <a:rPr lang="en-US" sz="1050">
                <a:solidFill>
                  <a:schemeClr val="dk1"/>
                </a:solidFill>
              </a:rPr>
              <a:t/>
            </a:r>
            <a:br>
              <a:rPr lang="en-US" sz="1050">
                <a:solidFill>
                  <a:schemeClr val="dk1"/>
                </a:solidFill>
              </a:rPr>
            </a:b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 txBox="1">
            <a:spLocks noGrp="1"/>
          </p:cNvSpPr>
          <p:nvPr>
            <p:ph type="body" idx="1"/>
          </p:nvPr>
        </p:nvSpPr>
        <p:spPr>
          <a:xfrm>
            <a:off x="614680" y="1866265"/>
            <a:ext cx="8427720" cy="395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dirty="0" err="1">
                <a:solidFill>
                  <a:srgbClr val="FF0000"/>
                </a:solidFill>
              </a:rPr>
              <a:t>Mematuhi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Keselamatan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Kesihatan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 err="1">
                <a:solidFill>
                  <a:srgbClr val="FF0000"/>
                </a:solidFill>
              </a:rPr>
              <a:t>Pekerjaan</a:t>
            </a:r>
            <a:r>
              <a:rPr lang="en-US" dirty="0">
                <a:solidFill>
                  <a:srgbClr val="FF0000"/>
                </a:solidFill>
              </a:rPr>
              <a:t> 1994</a:t>
            </a:r>
            <a:endParaRPr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/>
              <a:t>32.(1)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majikan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memberitahu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 </a:t>
            </a:r>
            <a:r>
              <a:rPr lang="en-US" dirty="0" err="1"/>
              <a:t>kemalangan</a:t>
            </a:r>
            <a:r>
              <a:rPr lang="en-US" dirty="0"/>
              <a:t>,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,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  <a:endParaRPr dirty="0"/>
          </a:p>
          <a:p>
            <a:pPr marL="1778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 smtClean="0"/>
              <a:t>Seksyen</a:t>
            </a:r>
            <a:r>
              <a:rPr lang="en-US" dirty="0" smtClean="0"/>
              <a:t> </a:t>
            </a:r>
            <a:r>
              <a:rPr lang="en-US" dirty="0"/>
              <a:t>32.(2)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pengamal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 </a:t>
            </a:r>
            <a:r>
              <a:rPr lang="en-US" dirty="0" err="1"/>
              <a:t>berdaftar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 yang </a:t>
            </a:r>
            <a:r>
              <a:rPr lang="en-US" dirty="0" err="1"/>
              <a:t>merawat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melawat</a:t>
            </a:r>
            <a:r>
              <a:rPr lang="en-US" dirty="0"/>
              <a:t>,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mana-mana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disenaraikan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Jadual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AKJ 1967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3" name="Google Shape;373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pic>
        <p:nvPicPr>
          <p:cNvPr id="374" name="Google Shape;374;p6"/>
          <p:cNvPicPr preferRelativeResize="0"/>
          <p:nvPr/>
        </p:nvPicPr>
        <p:blipFill rotWithShape="1">
          <a:blip r:embed="rId3">
            <a:alphaModFix/>
          </a:blip>
          <a:srcRect l="13290" r="1245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"/>
          <p:cNvSpPr txBox="1">
            <a:spLocks noGrp="1"/>
          </p:cNvSpPr>
          <p:nvPr>
            <p:ph type="title"/>
          </p:nvPr>
        </p:nvSpPr>
        <p:spPr>
          <a:xfrm>
            <a:off x="4138229" y="1384376"/>
            <a:ext cx="4483100" cy="234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NOTIFY?</a:t>
            </a:r>
            <a:endParaRPr sz="6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0" name="Google Shape;380;p7"/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381" name="Google Shape;381;p7"/>
            <p:cNvCxnSpPr/>
            <p:nvPr/>
          </p:nvCxnSpPr>
          <p:spPr>
            <a:xfrm>
              <a:off x="4267200" y="960120"/>
              <a:ext cx="717804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Google Shape;382;p7"/>
            <p:cNvCxnSpPr/>
            <p:nvPr/>
          </p:nvCxnSpPr>
          <p:spPr>
            <a:xfrm>
              <a:off x="4266631" y="6172200"/>
              <a:ext cx="7160477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7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"/>
          <p:cNvSpPr txBox="1">
            <a:spLocks noGrp="1"/>
          </p:cNvSpPr>
          <p:nvPr>
            <p:ph type="title"/>
          </p:nvPr>
        </p:nvSpPr>
        <p:spPr>
          <a:xfrm>
            <a:off x="1136598" y="819431"/>
            <a:ext cx="3841560" cy="12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NOTIFICATION FORMS</a:t>
            </a:r>
            <a:endParaRPr sz="4000" dirty="0"/>
          </a:p>
        </p:txBody>
      </p:sp>
      <p:sp>
        <p:nvSpPr>
          <p:cNvPr id="392" name="Google Shape;392;p8"/>
          <p:cNvSpPr txBox="1">
            <a:spLocks noGrp="1"/>
          </p:cNvSpPr>
          <p:nvPr>
            <p:ph type="body" idx="1"/>
          </p:nvPr>
        </p:nvSpPr>
        <p:spPr>
          <a:xfrm>
            <a:off x="4519200" y="2325586"/>
            <a:ext cx="34975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KKM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WEHU A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WEHU L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WEHU S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WEHU D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WEHU E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cxnSp>
        <p:nvCxnSpPr>
          <p:cNvPr id="393" name="Google Shape;393;p8"/>
          <p:cNvCxnSpPr/>
          <p:nvPr/>
        </p:nvCxnSpPr>
        <p:spPr>
          <a:xfrm>
            <a:off x="1518673" y="2033417"/>
            <a:ext cx="3132000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WEHU?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9"/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400" name="Google Shape;400;p9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4592975" y="6172201"/>
              <a:ext cx="686643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9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3" name="Google Shape;403;p9"/>
          <p:cNvGrpSpPr/>
          <p:nvPr/>
        </p:nvGrpSpPr>
        <p:grpSpPr>
          <a:xfrm rot="5400000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404" name="Google Shape;404;p9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4592975" y="6172201"/>
              <a:ext cx="686643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6" name="Google Shape;406;p9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07" name="Google Shape;407;p9"/>
          <p:cNvCxnSpPr/>
          <p:nvPr/>
        </p:nvCxnSpPr>
        <p:spPr>
          <a:xfrm>
            <a:off x="2667000" y="1433444"/>
            <a:ext cx="6819900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408" name="Google Shape;408;p9"/>
          <p:cNvGraphicFramePr/>
          <p:nvPr>
            <p:extLst>
              <p:ext uri="{D42A27DB-BD31-4B8C-83A1-F6EECF244321}">
                <p14:modId xmlns:p14="http://schemas.microsoft.com/office/powerpoint/2010/main" val="538472517"/>
              </p:ext>
            </p:extLst>
          </p:nvPr>
        </p:nvGraphicFramePr>
        <p:xfrm>
          <a:off x="807747" y="2555243"/>
          <a:ext cx="10242275" cy="3413750"/>
        </p:xfrm>
        <a:graphic>
          <a:graphicData uri="http://schemas.openxmlformats.org/drawingml/2006/table">
            <a:tbl>
              <a:tblPr firstRow="1" bandRow="1">
                <a:noFill/>
                <a:tableStyleId>{66F65F3B-D740-40EC-9E67-AC4DAA53DFE7}</a:tableStyleId>
              </a:tblPr>
              <a:tblGrid>
                <a:gridCol w="2517925"/>
                <a:gridCol w="7724350"/>
              </a:tblGrid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WEHU A1 &amp; A2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Occupational Accident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WEHU L1 &amp; L2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Occupational lung disease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WEHU S1 &amp; S2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Occupational skin disease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WEHU E1 &amp; E2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Occupational Noise Induced Hearing Loss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68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WEHU D1 &amp; D2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Occupational poisoning &amp; other occupational disease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323</Words>
  <Application>Microsoft Office PowerPoint</Application>
  <PresentationFormat>Widescreen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Noto Sans Symbols</vt:lpstr>
      <vt:lpstr>Arial Black</vt:lpstr>
      <vt:lpstr>Trebuchet MS</vt:lpstr>
      <vt:lpstr>Calibri</vt:lpstr>
      <vt:lpstr>Wingdings 3</vt:lpstr>
      <vt:lpstr>Times New Roman</vt:lpstr>
      <vt:lpstr>Palatino Linotype</vt:lpstr>
      <vt:lpstr>Facet</vt:lpstr>
      <vt:lpstr> NADOPOD </vt:lpstr>
      <vt:lpstr>What is NADOPOD?</vt:lpstr>
      <vt:lpstr>INTRODUCTION   Regulations under Occupational Safety and Health Act 1994 (OSHA 1994) </vt:lpstr>
      <vt:lpstr>PowerPoint Presentation</vt:lpstr>
      <vt:lpstr>GARISPANDUAN NOTIFIKASI KEMALANGAN, KEJADIAN BERBAHAYA, KERACUNAN PEKERJAAN &amp; PENYAKIT PEKERJAAN (NADOPOD)  </vt:lpstr>
      <vt:lpstr>PowerPoint Presentation</vt:lpstr>
      <vt:lpstr>HOW TO NOTIFY?</vt:lpstr>
      <vt:lpstr>NOTIFICATION FORMS</vt:lpstr>
      <vt:lpstr>WHICH WEHU?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NADOPOD</dc:title>
  <dc:creator>noorafifi2020@outlook.com</dc:creator>
  <cp:lastModifiedBy>Youser</cp:lastModifiedBy>
  <cp:revision>2</cp:revision>
  <dcterms:created xsi:type="dcterms:W3CDTF">2023-01-15T13:01:00Z</dcterms:created>
  <dcterms:modified xsi:type="dcterms:W3CDTF">2026-04-12T04:03:22Z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54ACA36B149F4E159753D797877E3894_13</vt:lpwstr>
  </property>
  <property fmtid="{D5CDD505-2E9C-101B-9397-08002B2CF9AE}" pid="3" name="KSOProductBuildVer">
    <vt:lpwstr>2057-12.2.0.21931</vt:lpwstr>
  </property>
</Properties>
</file>